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4"/>
  </p:sldMasterIdLst>
  <p:sldIdLst>
    <p:sldId id="256" r:id="rId5"/>
    <p:sldId id="268" r:id="rId6"/>
    <p:sldId id="258" r:id="rId7"/>
    <p:sldId id="259" r:id="rId8"/>
    <p:sldId id="260" r:id="rId9"/>
    <p:sldId id="267" r:id="rId10"/>
    <p:sldId id="261" r:id="rId11"/>
    <p:sldId id="262" r:id="rId12"/>
    <p:sldId id="264" r:id="rId13"/>
    <p:sldId id="263" r:id="rId14"/>
    <p:sldId id="269" r:id="rId15"/>
    <p:sldId id="265" r:id="rId16"/>
    <p:sldId id="266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A042B-1443-4853-B9CC-8F32F8BF6E2A}" v="25" dt="2024-05-05T19:51:46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4728"/>
  </p:normalViewPr>
  <p:slideViewPr>
    <p:cSldViewPr snapToGrid="0">
      <p:cViewPr varScale="1">
        <p:scale>
          <a:sx n="49" d="100"/>
          <a:sy n="49" d="100"/>
        </p:scale>
        <p:origin x="4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A52E-85C1-2E31-CDBB-E4D99AEA4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A0579-FD41-C39F-6619-17A2F6BF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DD15-8AD3-2F6D-28EB-C1906A59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207D-A687-B35C-F5E2-73D97101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E9F3A-DEE7-4E69-D3E6-AC9C4E56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8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B7AE-45A4-A76D-ECBA-EE4BD03F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4064E-DC9B-AED6-A93F-1F84C3D55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4DD47-DE12-2063-410D-065B81A6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5E95B-0C86-2FE1-53E7-6993EBB7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F4FA0-7B77-C705-8D61-02E581F7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6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06224-620B-AFFF-5C3E-86B235457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FF110-3B8D-FCFA-3252-D4C9AA6B9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6746-441C-8BA1-F4F6-E00B9BFD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2C9BC-00E1-8BA1-8243-0FF8703AA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24E28-FCED-C2A3-3F33-39E43621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0F1C-6454-6A5B-0736-43EB4B2F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5046A-1EF0-D5A0-67E6-D424FE83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F60C4-758B-5D4C-C00B-068665F3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520DB-96F2-565D-53A5-F6C2B4B6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023BC-53E2-18DD-5F73-BDA04F69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62E5-1924-055E-D81E-5AB9902F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50D55-333F-A6D3-C603-8C1588D54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6B2CB-180A-97DB-B6CD-7148CAA3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A8E5D-6168-D455-2059-0F4227FD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0F30D-ABC0-E45D-269F-8229CB84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02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1AD5-F45E-53B2-DAD7-0CF595C4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F539-2069-5557-A6AC-3F5DA0088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28D9D-EF3E-C035-3956-71FC3C4E8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A34FC-40AE-A186-6EE9-32651CC8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3708D-EEEE-6C9B-F407-C06E4E31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049D2-1E4D-FBC7-C1D8-3F1D111CE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4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EFE0-21D4-66A4-2D2C-3D48E6C5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40BD-7DEB-A1C0-73EA-852C24615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2E656-5EC5-3015-161C-BF006346D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504FDC-DD13-20BE-1C7B-0E1BF5963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D03EE-68E1-526E-D58C-6E4283EB4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7F8F38-2B08-1305-5221-CF45DA9AA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9C2870-B1F4-70E4-F41F-C38E5877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F7129-15E3-39AF-6BAF-5B929FFC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7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A79-6C93-F3BA-678E-4DE277F9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CC15A-7205-9FA4-F6D4-61F57EAF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DFF3B-88E9-0CFE-AA7A-288F9130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21FFC-ABF2-3305-A03E-77852959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8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5EA1C-7143-CB08-F954-D9C03380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E1814-916B-F250-348F-181DDE8E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0E9CA-2CE6-9F20-0D28-9E5A61FF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A20A-0231-A8DD-1C93-369EC286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53D3-904B-3D76-5C2C-C0C7A40E2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5983A-7A97-B6EB-8356-1934872A0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1A181-FA7F-DE19-FF51-D93B2EB96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26075-BC7C-3F57-C8C5-FD81EF1F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4BD74-F8C4-0312-5CB1-D25E612B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6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59D1-C8E2-6997-7294-BB59832F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AE42B-5C1C-0802-BD3C-0051EF52F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A0070-C993-932E-F899-2CF04FE9B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720A1-CF2D-34A7-64F7-E5806680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65D58-A856-9B99-FDEB-2097A44BD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2FFDF-F7FB-3004-A1EE-EF86AE23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603E4-BDB6-656C-14A0-BE72C247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55C7-EB6F-7333-E924-3A3171BEC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DEF2-1440-82A1-780F-4E8B2CF1C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C94101-8D31-4F37-9A6E-A029051CEE3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9BC8-6EE5-6573-472B-B6F6205DC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8EC66-F9D6-EB14-BA44-7FFD28FB2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3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archive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D6F-46C0-A68C-0345-72F128A36D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Do Badges Effect Innovation Efforts on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4E635-7395-015B-E91A-30268BB908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Tim Toth</a:t>
            </a:r>
          </a:p>
          <a:p>
            <a:r>
              <a:rPr lang="en-US"/>
              <a:t>Eco 590</a:t>
            </a:r>
          </a:p>
        </p:txBody>
      </p:sp>
      <p:pic>
        <p:nvPicPr>
          <p:cNvPr id="1026" name="Picture 2" descr="GitHub - Wikipedia">
            <a:extLst>
              <a:ext uri="{FF2B5EF4-FFF2-40B4-BE49-F238E27FC236}">
                <a16:creationId xmlns:a16="http://schemas.microsoft.com/office/drawing/2014/main" id="{F381D955-1B41-B1E7-A5B1-94E1AE18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862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45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E2DC-87A1-8B43-619D-7A24D9DD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dataset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8FBFF41-AD2C-D6EF-C1A7-04301E668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0873" y="2791326"/>
            <a:ext cx="592585" cy="158797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0182D9-2896-4E0A-B2E5-E09D32A98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2636"/>
            <a:ext cx="5221705" cy="1496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545E4-A45C-094B-2DB2-A08F4EF20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705" y="2903766"/>
            <a:ext cx="5541115" cy="147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3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4C3-0BA4-EBDE-2257-FFCD7F78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and yellow lines&#10;&#10;Description automatically generated">
            <a:extLst>
              <a:ext uri="{FF2B5EF4-FFF2-40B4-BE49-F238E27FC236}">
                <a16:creationId xmlns:a16="http://schemas.microsoft.com/office/drawing/2014/main" id="{959714C5-6025-ACF0-2BC3-3BCF0CE94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1963"/>
            <a:ext cx="4548873" cy="2682150"/>
          </a:xfr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0A7B774-BEC6-E6E9-CAF8-ABC1F560C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29" y="652027"/>
            <a:ext cx="4292600" cy="2457450"/>
          </a:xfrm>
          <a:prstGeom prst="rect">
            <a:avLst/>
          </a:prstGeom>
        </p:spPr>
      </p:pic>
      <p:pic>
        <p:nvPicPr>
          <p:cNvPr id="9" name="Picture 8" descr="A graph with blue and yellow lines&#10;&#10;Description automatically generated">
            <a:extLst>
              <a:ext uri="{FF2B5EF4-FFF2-40B4-BE49-F238E27FC236}">
                <a16:creationId xmlns:a16="http://schemas.microsoft.com/office/drawing/2014/main" id="{708A5D05-D9E4-E42A-57FA-C00C5DA99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3580431"/>
            <a:ext cx="4765964" cy="28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6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0B63-8A28-7328-1A15-D525976A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(IPW)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70E0-386C-3645-E157-0ED5BAF39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Estimated a probit model, to predict each user's probability p of receiving the treatment given pre time period baseline observational characteristics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log(p/1-p) = exp(</a:t>
            </a:r>
          </a:p>
        </p:txBody>
      </p:sp>
    </p:spTree>
    <p:extLst>
      <p:ext uri="{BB962C8B-B14F-4D97-AF65-F5344CB8AC3E}">
        <p14:creationId xmlns:p14="http://schemas.microsoft.com/office/powerpoint/2010/main" val="327929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F23E-D69E-3A74-549B-B2F71F08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073E-C40B-3EBD-0147-E3AD62393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br>
              <a:rPr lang="en-US" dirty="0"/>
            </a:br>
            <a:r>
              <a:rPr lang="en-US" dirty="0"/>
              <a:t>E(</a:t>
            </a:r>
            <a:r>
              <a:rPr lang="en-US" dirty="0" err="1"/>
              <a:t>Yit|Xit</a:t>
            </a:r>
            <a:r>
              <a:rPr lang="en-US" dirty="0"/>
              <a:t>) = </a:t>
            </a:r>
            <a:r>
              <a:rPr lang="el-GR" dirty="0"/>
              <a:t>γ</a:t>
            </a:r>
            <a:r>
              <a:rPr lang="en-US" dirty="0" err="1"/>
              <a:t>i</a:t>
            </a:r>
            <a:r>
              <a:rPr lang="en-US" dirty="0"/>
              <a:t> exp(</a:t>
            </a:r>
            <a:r>
              <a:rPr lang="el-GR" dirty="0"/>
              <a:t>β · </a:t>
            </a:r>
            <a:r>
              <a:rPr lang="en-US" dirty="0" err="1"/>
              <a:t>has_achievementi</a:t>
            </a:r>
            <a:r>
              <a:rPr lang="en-US" dirty="0"/>
              <a:t> · I[t &gt; June 2022] + </a:t>
            </a:r>
            <a:r>
              <a:rPr lang="el-GR" dirty="0"/>
              <a:t>τ</a:t>
            </a:r>
            <a:r>
              <a:rPr lang="en-US" dirty="0"/>
              <a:t>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F6943-5729-7A2A-493B-7D567667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3429000"/>
            <a:ext cx="436305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CAB4-3DB4-B1F9-5829-2912BDF0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8F1F-CCBC-A59E-D6BC-92095FE5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1 shows three columns alternatively having New Repos, New Original Repos, and New Forked Repos as dependent variable</a:t>
            </a:r>
          </a:p>
          <a:p>
            <a:r>
              <a:rPr lang="en-US" dirty="0"/>
              <a:t>The interaction term is having achievements inside the post treatment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3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FC77-AC19-B8D2-2E00-EAF56E72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34C91-7023-7AB7-56D7-9A88D298B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1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2291-F4B1-F5F5-75FD-F7DD4842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B2CDE-96C6-8CDE-0400-67A5D95C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https://www.gharchive.org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0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C78FF85E-50E3-6F5D-7C03-CA6EE10EA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2" y="133139"/>
            <a:ext cx="1695089" cy="2542634"/>
          </a:xfrm>
        </p:spPr>
      </p:pic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E393277F-545E-7D26-E4B9-03CD6A647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31" y="4800600"/>
            <a:ext cx="2649874" cy="1856199"/>
          </a:xfrm>
          <a:prstGeom prst="rect">
            <a:avLst/>
          </a:prstGeom>
        </p:spPr>
      </p:pic>
      <p:pic>
        <p:nvPicPr>
          <p:cNvPr id="9" name="Picture 8" descr="A cat on a cat tree&#10;&#10;Description automatically generated">
            <a:extLst>
              <a:ext uri="{FF2B5EF4-FFF2-40B4-BE49-F238E27FC236}">
                <a16:creationId xmlns:a16="http://schemas.microsoft.com/office/drawing/2014/main" id="{F4EB766F-C47E-7BD9-50C4-039A35830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06" y="4103356"/>
            <a:ext cx="2583167" cy="2290502"/>
          </a:xfrm>
          <a:prstGeom prst="rect">
            <a:avLst/>
          </a:prstGeom>
        </p:spPr>
      </p:pic>
      <p:pic>
        <p:nvPicPr>
          <p:cNvPr id="11" name="Picture 10" descr="A collage of images of human brain and brain&#10;&#10;Description automatically generated">
            <a:extLst>
              <a:ext uri="{FF2B5EF4-FFF2-40B4-BE49-F238E27FC236}">
                <a16:creationId xmlns:a16="http://schemas.microsoft.com/office/drawing/2014/main" id="{7C8F637D-3626-EFA4-C2D5-FBBD8AA59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941" y="691544"/>
            <a:ext cx="3685672" cy="5474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0DBC05-E820-2449-CF78-5CB8615ED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670" y="618373"/>
            <a:ext cx="266060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4B5A-03EA-A381-817E-B74966931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3"/>
            <a:ext cx="10515600" cy="1325563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AE3AB-E20E-AE57-5FF1-CB2C0A2C7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over 90% of all Fortune-500 companies use open source products (</a:t>
            </a:r>
            <a:r>
              <a:rPr lang="en-US" dirty="0" err="1"/>
              <a:t>Github</a:t>
            </a:r>
            <a:r>
              <a:rPr lang="en-US" dirty="0"/>
              <a:t>, 2022)</a:t>
            </a:r>
          </a:p>
          <a:p>
            <a:r>
              <a:rPr lang="en-US" dirty="0"/>
              <a:t>At the same time, monetary incentives might crowd out intrinsic motivation (</a:t>
            </a:r>
            <a:r>
              <a:rPr lang="en-US" dirty="0" err="1"/>
              <a:t>Bénabou</a:t>
            </a:r>
            <a:r>
              <a:rPr lang="en-US" dirty="0"/>
              <a:t> and </a:t>
            </a:r>
            <a:r>
              <a:rPr lang="en-US" dirty="0" err="1"/>
              <a:t>Tirole</a:t>
            </a:r>
            <a:r>
              <a:rPr lang="en-US" dirty="0"/>
              <a:t>, 2003)</a:t>
            </a:r>
          </a:p>
          <a:p>
            <a:r>
              <a:rPr lang="en-US" dirty="0"/>
              <a:t>In tandem with the rise in importance of open source for machine learning, we have also come to observe a decline in the value of information technology (IT) patents.(</a:t>
            </a:r>
            <a:r>
              <a:rPr lang="en-US" dirty="0" err="1"/>
              <a:t>Acikalin</a:t>
            </a:r>
            <a:r>
              <a:rPr lang="en-US" dirty="0"/>
              <a:t>, U.U, </a:t>
            </a:r>
            <a:r>
              <a:rPr lang="en-US" dirty="0" err="1"/>
              <a:t>Caskurlu</a:t>
            </a:r>
            <a:r>
              <a:rPr lang="en-US"/>
              <a:t>, 2022)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0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AF4E-BE73-72B8-4ABF-88BAF8EC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131C-9607-A433-4DF0-AAC98A5C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en-US" dirty="0"/>
              <a:t>Estimate the impact of a user having an achievement on open-source innovation</a:t>
            </a:r>
          </a:p>
          <a:p>
            <a:pPr marL="514350" indent="-514350">
              <a:buAutoNum type="arabicParenR"/>
            </a:pPr>
            <a:r>
              <a:rPr lang="en-US" dirty="0"/>
              <a:t>Asses the relationship b/w receiving their first achievement and creating new repositories</a:t>
            </a:r>
          </a:p>
          <a:p>
            <a:pPr marL="514350" indent="-51435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C790-D2DF-D94D-711A-C159CB43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70598-9BBC-53DF-A0D3-13024233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Repositories</a:t>
            </a:r>
          </a:p>
          <a:p>
            <a:r>
              <a:rPr lang="en-US"/>
              <a:t>Commits</a:t>
            </a:r>
          </a:p>
          <a:p>
            <a:r>
              <a:rPr lang="en-US"/>
              <a:t>Issues</a:t>
            </a:r>
          </a:p>
          <a:p>
            <a:r>
              <a:rPr lang="en-US"/>
              <a:t>achievement</a:t>
            </a:r>
          </a:p>
        </p:txBody>
      </p:sp>
    </p:spTree>
    <p:extLst>
      <p:ext uri="{BB962C8B-B14F-4D97-AF65-F5344CB8AC3E}">
        <p14:creationId xmlns:p14="http://schemas.microsoft.com/office/powerpoint/2010/main" val="365062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06D30-7234-B6CE-C317-A683BB0E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84" y="-162795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GitHub 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58E8316-ECEC-DBB9-E15F-FB7AE10E6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2" b="23509"/>
          <a:stretch/>
        </p:blipFill>
        <p:spPr>
          <a:xfrm>
            <a:off x="7014174" y="4691775"/>
            <a:ext cx="4865814" cy="187382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3C64D24-4BB9-5DA7-3EF9-9BCDB688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085"/>
          <a:stretch/>
        </p:blipFill>
        <p:spPr>
          <a:xfrm>
            <a:off x="71091" y="1323751"/>
            <a:ext cx="6819655" cy="536944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C90229-4568-B9A3-C381-C93CB7C8221F}"/>
              </a:ext>
            </a:extLst>
          </p:cNvPr>
          <p:cNvCxnSpPr/>
          <p:nvPr/>
        </p:nvCxnSpPr>
        <p:spPr>
          <a:xfrm flipV="1">
            <a:off x="4719619" y="5231219"/>
            <a:ext cx="2850762" cy="1169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7994-B836-FBC8-EF07-FA4672EF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7106" cy="1034467"/>
          </a:xfrm>
        </p:spPr>
        <p:txBody>
          <a:bodyPr>
            <a:normAutofit fontScale="90000"/>
          </a:bodyPr>
          <a:lstStyle/>
          <a:p>
            <a:r>
              <a:rPr lang="en-US" dirty="0"/>
              <a:t>Data Gathering from </a:t>
            </a:r>
            <a:r>
              <a:rPr lang="en-US" dirty="0" err="1"/>
              <a:t>bigquery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9F31A-273C-D1E2-0604-642E6A1A7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909" y="1764994"/>
            <a:ext cx="318029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EE2DE-F99A-FF6F-87F4-8B7A33B9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206" y="741668"/>
            <a:ext cx="4788704" cy="3897227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AD3FB26-B2B2-78D8-E01A-9D7FBF5F37AC}"/>
              </a:ext>
            </a:extLst>
          </p:cNvPr>
          <p:cNvSpPr/>
          <p:nvPr/>
        </p:nvSpPr>
        <p:spPr>
          <a:xfrm>
            <a:off x="8737426" y="1489842"/>
            <a:ext cx="1941484" cy="8835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4395C-CB15-A729-5790-EE3F299B7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408" y="4638895"/>
            <a:ext cx="4429502" cy="180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F30E-EB93-3E7E-7FC5-0553C14D5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242" y="160819"/>
            <a:ext cx="1759833" cy="5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23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D66142-B5FA-5783-AC09-D34E0F8BF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47" y="176802"/>
            <a:ext cx="6410163" cy="51934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AE2C7-739B-069D-76B3-421BECB9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305" y="740228"/>
            <a:ext cx="5442695" cy="44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595C69-7891-BD7E-B2BF-5F6DB6F3C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304595"/>
            <a:ext cx="3627742" cy="3275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AE3930-C79A-5547-6FB4-4BA9F1ADE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565" y="352873"/>
            <a:ext cx="3627742" cy="1156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DD493C-15D2-7D92-1C95-A615CB8D1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51" y="1509233"/>
            <a:ext cx="3568986" cy="2527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E4856-97AF-481E-DD8B-08729EFB6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2873"/>
            <a:ext cx="3730379" cy="9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8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6D90-D9DA-7726-E1B9-04090F14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0"/>
            <a:ext cx="10515600" cy="1325563"/>
          </a:xfrm>
        </p:spPr>
        <p:txBody>
          <a:bodyPr/>
          <a:lstStyle/>
          <a:p>
            <a:r>
              <a:rPr lang="en-US" dirty="0"/>
              <a:t>webscraper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C5648-F006-CB28-015C-DEB614B6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98" y="921151"/>
            <a:ext cx="5764888" cy="5656931"/>
          </a:xfrm>
          <a:prstGeom prst="rect">
            <a:avLst/>
          </a:prstGeom>
        </p:spPr>
      </p:pic>
      <p:pic>
        <p:nvPicPr>
          <p:cNvPr id="3" name="RPReplay_Final1714613634_B29F2471-A08E-49C5-AC0B-03CAA6FA4FF7.mp4">
            <a:hlinkClick r:id="" action="ppaction://media"/>
            <a:extLst>
              <a:ext uri="{FF2B5EF4-FFF2-40B4-BE49-F238E27FC236}">
                <a16:creationId xmlns:a16="http://schemas.microsoft.com/office/drawing/2014/main" id="{A0746021-7B9B-6A28-57BB-821A78010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7396" y="2050842"/>
            <a:ext cx="2438045" cy="282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D8D1E-DF73-9616-3942-B8CDF06D4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682" y="181452"/>
            <a:ext cx="2811582" cy="3013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AD08F-825E-5577-9951-AFFDEFA94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682" y="3350026"/>
            <a:ext cx="2837713" cy="3022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4CBE2-0BF3-17EC-A8C8-130CE7FD11EE}"/>
              </a:ext>
            </a:extLst>
          </p:cNvPr>
          <p:cNvSpPr txBox="1"/>
          <p:nvPr/>
        </p:nvSpPr>
        <p:spPr>
          <a:xfrm>
            <a:off x="8907582" y="5598296"/>
            <a:ext cx="32908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&lt;relative-time datetime="2022-07-09T16:14:12Z" month="short" day="numeric" threshold="PT0S" title="Jul 9, 2022, 12:14 PM EDT"&gt;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           2022-07-09 12:14:12 -0400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         &lt;/relative-time&gt;</a:t>
            </a:r>
          </a:p>
        </p:txBody>
      </p:sp>
    </p:spTree>
    <p:extLst>
      <p:ext uri="{BB962C8B-B14F-4D97-AF65-F5344CB8AC3E}">
        <p14:creationId xmlns:p14="http://schemas.microsoft.com/office/powerpoint/2010/main" val="47804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c9440c-43b0-4d92-aca2-a5b14e9faae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A468BD80050B45BEC21C06325126EB" ma:contentTypeVersion="11" ma:contentTypeDescription="Create a new document." ma:contentTypeScope="" ma:versionID="da17c9728c7ff716d2389f532dbf239e">
  <xsd:schema xmlns:xsd="http://www.w3.org/2001/XMLSchema" xmlns:xs="http://www.w3.org/2001/XMLSchema" xmlns:p="http://schemas.microsoft.com/office/2006/metadata/properties" xmlns:ns3="d7c9440c-43b0-4d92-aca2-a5b14e9faae6" xmlns:ns4="4a8f3242-a222-4322-8a24-eca07fe9f95c" targetNamespace="http://schemas.microsoft.com/office/2006/metadata/properties" ma:root="true" ma:fieldsID="c56c7478656d2e50a53cb66e949b0000" ns3:_="" ns4:_="">
    <xsd:import namespace="d7c9440c-43b0-4d92-aca2-a5b14e9faae6"/>
    <xsd:import namespace="4a8f3242-a222-4322-8a24-eca07fe9f9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9440c-43b0-4d92-aca2-a5b14e9fa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f3242-a222-4322-8a24-eca07fe9f95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0632BD-54ED-4107-8A8A-7CD0EFCA2213}">
  <ds:schemaRefs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4a8f3242-a222-4322-8a24-eca07fe9f95c"/>
    <ds:schemaRef ds:uri="d7c9440c-43b0-4d92-aca2-a5b14e9faae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4181BAA-323E-49AF-87E0-44A8E0C46897}">
  <ds:schemaRefs>
    <ds:schemaRef ds:uri="4a8f3242-a222-4322-8a24-eca07fe9f95c"/>
    <ds:schemaRef ds:uri="d7c9440c-43b0-4d92-aca2-a5b14e9faa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EC993C9-6395-46B7-BDE3-D1B8D55AF0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</TotalTime>
  <Words>283</Words>
  <Application>Microsoft Office PowerPoint</Application>
  <PresentationFormat>Widescreen</PresentationFormat>
  <Paragraphs>33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Do Badges Effect Innovation Efforts on GitHub</vt:lpstr>
      <vt:lpstr>Motivations</vt:lpstr>
      <vt:lpstr>Research Questions</vt:lpstr>
      <vt:lpstr>Key Variables</vt:lpstr>
      <vt:lpstr>GitHub </vt:lpstr>
      <vt:lpstr>Data Gathering from bigquery</vt:lpstr>
      <vt:lpstr>PowerPoint Presentation</vt:lpstr>
      <vt:lpstr>PowerPoint Presentation</vt:lpstr>
      <vt:lpstr>webscraper</vt:lpstr>
      <vt:lpstr>Final dataset</vt:lpstr>
      <vt:lpstr>PowerPoint Presentation</vt:lpstr>
      <vt:lpstr>Propensity Score (IPW)</vt:lpstr>
      <vt:lpstr>Regression </vt:lpstr>
      <vt:lpstr>Discussions</vt:lpstr>
      <vt:lpstr>Conclusion and Future Study</vt:lpstr>
      <vt:lpstr>Source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Badges Effect Innovation Efforts on GitHub</dc:title>
  <dc:creator>Toth, Mr. Tim P.</dc:creator>
  <cp:lastModifiedBy>Toth, Mr. Tim P.</cp:lastModifiedBy>
  <cp:revision>5</cp:revision>
  <dcterms:created xsi:type="dcterms:W3CDTF">2024-05-01T20:20:47Z</dcterms:created>
  <dcterms:modified xsi:type="dcterms:W3CDTF">2024-05-07T05:45:47Z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0x01010076A468BD80050B45BEC21C06325126EB</vt:lpwstr>
  </property>
</Properties>
</file>